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9" r:id="rId5"/>
    <p:sldId id="267" r:id="rId6"/>
    <p:sldId id="269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4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2B35-F8D1-4721-A49A-CD2C22F6B40A}" type="datetimeFigureOut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C78-135F-45D0-AB64-A4142FCD4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21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2B35-F8D1-4721-A49A-CD2C22F6B40A}" type="datetimeFigureOut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C78-135F-45D0-AB64-A4142FCD4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6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2B35-F8D1-4721-A49A-CD2C22F6B40A}" type="datetimeFigureOut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C78-135F-45D0-AB64-A4142FCD4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48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2B35-F8D1-4721-A49A-CD2C22F6B40A}" type="datetimeFigureOut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C78-135F-45D0-AB64-A4142FCD4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21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2B35-F8D1-4721-A49A-CD2C22F6B40A}" type="datetimeFigureOut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C78-135F-45D0-AB64-A4142FCD4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85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2B35-F8D1-4721-A49A-CD2C22F6B40A}" type="datetimeFigureOut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C78-135F-45D0-AB64-A4142FCD4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10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2B35-F8D1-4721-A49A-CD2C22F6B40A}" type="datetimeFigureOut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C78-135F-45D0-AB64-A4142FCD4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70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2B35-F8D1-4721-A49A-CD2C22F6B40A}" type="datetimeFigureOut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C78-135F-45D0-AB64-A4142FCD4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58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2B35-F8D1-4721-A49A-CD2C22F6B40A}" type="datetimeFigureOut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C78-135F-45D0-AB64-A4142FCD4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63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2B35-F8D1-4721-A49A-CD2C22F6B40A}" type="datetimeFigureOut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C78-135F-45D0-AB64-A4142FCD4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04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2B35-F8D1-4721-A49A-CD2C22F6B40A}" type="datetimeFigureOut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C78-135F-45D0-AB64-A4142FCD4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44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02B35-F8D1-4721-A49A-CD2C22F6B40A}" type="datetimeFigureOut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64C78-135F-45D0-AB64-A4142FCD4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81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43000" y="332656"/>
            <a:ext cx="9001000" cy="5112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2018/12/6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～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2019/3/7</a:t>
            </a:r>
          </a:p>
          <a:p>
            <a:pPr algn="ctr"/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000" dirty="0" smtClean="0">
                <a:solidFill>
                  <a:schemeClr val="tx1"/>
                </a:solidFill>
              </a:rPr>
              <a:t>描画前・描画後のビーム電流変動の増加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ja-JP" altLang="en-US" sz="4000" dirty="0" smtClean="0">
                <a:solidFill>
                  <a:schemeClr val="tx1"/>
                </a:solidFill>
              </a:rPr>
              <a:t>ブランキング電極チャージアップテスト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000" dirty="0" smtClean="0">
                <a:solidFill>
                  <a:schemeClr val="tx1"/>
                </a:solidFill>
              </a:rPr>
              <a:t>ブランキング電極</a:t>
            </a:r>
            <a:r>
              <a:rPr kumimoji="1" lang="ja-JP" altLang="en-US" sz="4000" dirty="0">
                <a:solidFill>
                  <a:schemeClr val="tx1"/>
                </a:solidFill>
              </a:rPr>
              <a:t>洗浄</a:t>
            </a:r>
          </a:p>
        </p:txBody>
      </p:sp>
    </p:spTree>
    <p:extLst>
      <p:ext uri="{BB962C8B-B14F-4D97-AF65-F5344CB8AC3E}">
        <p14:creationId xmlns:p14="http://schemas.microsoft.com/office/powerpoint/2010/main" val="174645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619672" y="85817"/>
            <a:ext cx="5839064" cy="61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2018/12/6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～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2019/2/4</a:t>
            </a: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描画前・描画後のビーム電流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3245" y="5865881"/>
            <a:ext cx="8379859" cy="913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2018/12/25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以降、ビーム電流変化の通常の値（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5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％以内）を超える変化があったので、次のスライドに示すチャージアップの有無を調べるテストの実施を依頼した。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12"/>
            <a:ext cx="837985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6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23528" y="16949"/>
            <a:ext cx="8496944" cy="1110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FC(</a:t>
            </a:r>
            <a:r>
              <a:rPr lang="ja-JP" altLang="en-US" sz="2800" dirty="0" smtClean="0">
                <a:solidFill>
                  <a:schemeClr val="tx1"/>
                </a:solidFill>
              </a:rPr>
              <a:t>ファラデーカップ</a:t>
            </a:r>
            <a:r>
              <a:rPr lang="en-US" altLang="ja-JP" sz="2800" dirty="0" smtClean="0">
                <a:solidFill>
                  <a:schemeClr val="tx1"/>
                </a:solidFill>
              </a:rPr>
              <a:t>)</a:t>
            </a:r>
            <a:r>
              <a:rPr lang="ja-JP" altLang="en-US" sz="2800" dirty="0" smtClean="0">
                <a:solidFill>
                  <a:schemeClr val="tx1"/>
                </a:solidFill>
              </a:rPr>
              <a:t>付近でチャージ</a:t>
            </a:r>
            <a:r>
              <a:rPr lang="ja-JP" altLang="en-US" sz="2800" dirty="0">
                <a:solidFill>
                  <a:schemeClr val="tx1"/>
                </a:solidFill>
              </a:rPr>
              <a:t>アップ</a:t>
            </a:r>
            <a:r>
              <a:rPr lang="ja-JP" altLang="en-US" sz="2800" dirty="0" smtClean="0">
                <a:solidFill>
                  <a:schemeClr val="tx1"/>
                </a:solidFill>
              </a:rPr>
              <a:t>の</a:t>
            </a:r>
            <a:r>
              <a:rPr lang="ja-JP" altLang="en-US" sz="2800" dirty="0">
                <a:solidFill>
                  <a:schemeClr val="tx1"/>
                </a:solidFill>
              </a:rPr>
              <a:t>有無</a:t>
            </a:r>
            <a:r>
              <a:rPr lang="ja-JP" altLang="en-US" sz="2800" dirty="0" smtClean="0">
                <a:solidFill>
                  <a:schemeClr val="tx1"/>
                </a:solidFill>
              </a:rPr>
              <a:t>を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調べるテスト</a:t>
            </a:r>
            <a:r>
              <a:rPr lang="en-US" altLang="ja-JP" sz="2800" dirty="0" smtClean="0">
                <a:solidFill>
                  <a:schemeClr val="tx1"/>
                </a:solidFill>
              </a:rPr>
              <a:t>(2019/02/04</a:t>
            </a:r>
            <a:r>
              <a:rPr lang="ja-JP" altLang="en-US" sz="2800" dirty="0" smtClean="0">
                <a:solidFill>
                  <a:schemeClr val="tx1"/>
                </a:solidFill>
              </a:rPr>
              <a:t>実施</a:t>
            </a:r>
            <a:r>
              <a:rPr lang="en-US" altLang="ja-JP" sz="2800" dirty="0" smtClean="0">
                <a:solidFill>
                  <a:schemeClr val="tx1"/>
                </a:solidFill>
              </a:rPr>
              <a:t>)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0770" y="1196753"/>
            <a:ext cx="8663718" cy="554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ステージコントローラをファラデーカップ（</a:t>
            </a:r>
            <a:r>
              <a:rPr lang="en-US" altLang="ja-JP" sz="2400" dirty="0" smtClean="0">
                <a:solidFill>
                  <a:schemeClr val="tx1"/>
                </a:solidFill>
              </a:rPr>
              <a:t>FC</a:t>
            </a:r>
            <a:r>
              <a:rPr lang="ja-JP" altLang="en-US" sz="2400" dirty="0">
                <a:solidFill>
                  <a:schemeClr val="tx1"/>
                </a:solidFill>
              </a:rPr>
              <a:t> ） 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※1</a:t>
            </a:r>
            <a:r>
              <a:rPr lang="ja-JP" altLang="en-US" sz="2400" dirty="0" smtClean="0">
                <a:solidFill>
                  <a:schemeClr val="tx1"/>
                </a:solidFill>
              </a:rPr>
              <a:t>上へ移動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FC</a:t>
            </a:r>
            <a:r>
              <a:rPr lang="ja-JP" altLang="en-US" sz="2400" dirty="0">
                <a:solidFill>
                  <a:schemeClr val="tx1"/>
                </a:solidFill>
              </a:rPr>
              <a:t>の穴付近でピント合わせ</a:t>
            </a:r>
            <a:r>
              <a:rPr lang="en-US" altLang="ja-JP" sz="2400" dirty="0">
                <a:solidFill>
                  <a:schemeClr val="tx1"/>
                </a:solidFill>
              </a:rPr>
              <a:t>(20000</a:t>
            </a:r>
            <a:r>
              <a:rPr lang="ja-JP" altLang="en-US" sz="2400" dirty="0">
                <a:solidFill>
                  <a:schemeClr val="tx1"/>
                </a:solidFill>
              </a:rPr>
              <a:t>倍</a:t>
            </a:r>
            <a:r>
              <a:rPr lang="en-US" altLang="ja-JP" sz="24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スクリーンショット保存（</a:t>
            </a:r>
            <a:r>
              <a:rPr lang="en-US" altLang="ja-JP" sz="2400" dirty="0">
                <a:solidFill>
                  <a:schemeClr val="tx1"/>
                </a:solidFill>
              </a:rPr>
              <a:t>SEM</a:t>
            </a:r>
            <a:r>
              <a:rPr lang="ja-JP" altLang="en-US" sz="2400" dirty="0">
                <a:solidFill>
                  <a:schemeClr val="tx1"/>
                </a:solidFill>
              </a:rPr>
              <a:t>像</a:t>
            </a:r>
            <a:r>
              <a:rPr lang="en-US" altLang="ja-JP" sz="2400" dirty="0">
                <a:solidFill>
                  <a:schemeClr val="tx1"/>
                </a:solidFill>
              </a:rPr>
              <a:t>1</a:t>
            </a:r>
            <a:r>
              <a:rPr lang="ja-JP" altLang="en-US" sz="2400" dirty="0">
                <a:solidFill>
                  <a:schemeClr val="tx1"/>
                </a:solidFill>
              </a:rPr>
              <a:t>）</a:t>
            </a:r>
          </a:p>
          <a:p>
            <a:pPr algn="ctr"/>
            <a:endParaRPr lang="ja-JP" altLang="en-US" sz="2400" dirty="0">
              <a:solidFill>
                <a:schemeClr val="tx1"/>
              </a:solidFill>
            </a:endParaRPr>
          </a:p>
          <a:p>
            <a:pPr algn="ctr"/>
            <a:r>
              <a:rPr lang="en-US" altLang="ja-JP" sz="2400" dirty="0" err="1" smtClean="0">
                <a:solidFill>
                  <a:schemeClr val="tx1"/>
                </a:solidFill>
              </a:rPr>
              <a:t>VectorWorks</a:t>
            </a:r>
            <a:r>
              <a:rPr lang="ja-JP" altLang="en-US" sz="2400" dirty="0" smtClean="0">
                <a:solidFill>
                  <a:schemeClr val="tx1"/>
                </a:solidFill>
              </a:rPr>
              <a:t>のビームコントロール</a:t>
            </a:r>
            <a:r>
              <a:rPr lang="ja-JP" altLang="en-US" sz="2400" dirty="0">
                <a:solidFill>
                  <a:schemeClr val="tx1"/>
                </a:solidFill>
              </a:rPr>
              <a:t>で</a:t>
            </a:r>
            <a:r>
              <a:rPr lang="en-US" altLang="ja-JP" sz="2400" dirty="0">
                <a:solidFill>
                  <a:schemeClr val="tx1"/>
                </a:solidFill>
              </a:rPr>
              <a:t>beam off</a:t>
            </a:r>
            <a:r>
              <a:rPr lang="ja-JP" altLang="en-US" sz="2400" dirty="0">
                <a:solidFill>
                  <a:schemeClr val="tx1"/>
                </a:solidFill>
              </a:rPr>
              <a:t>にし，数分</a:t>
            </a:r>
            <a:r>
              <a:rPr lang="ja-JP" altLang="en-US" sz="2400" dirty="0" smtClean="0">
                <a:solidFill>
                  <a:schemeClr val="tx1"/>
                </a:solidFill>
              </a:rPr>
              <a:t>待機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ビームコントロール</a:t>
            </a:r>
            <a:r>
              <a:rPr lang="ja-JP" altLang="en-US" sz="2400" dirty="0" smtClean="0">
                <a:solidFill>
                  <a:schemeClr val="tx1"/>
                </a:solidFill>
              </a:rPr>
              <a:t>でビームオンにして，スクリーンショット</a:t>
            </a:r>
            <a:r>
              <a:rPr lang="ja-JP" altLang="en-US" sz="2400" dirty="0">
                <a:solidFill>
                  <a:schemeClr val="tx1"/>
                </a:solidFill>
              </a:rPr>
              <a:t>を保存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（</a:t>
            </a:r>
            <a:r>
              <a:rPr lang="en-US" altLang="ja-JP" sz="2400" dirty="0">
                <a:solidFill>
                  <a:schemeClr val="tx1"/>
                </a:solidFill>
              </a:rPr>
              <a:t>SEM</a:t>
            </a:r>
            <a:r>
              <a:rPr lang="ja-JP" altLang="en-US" sz="2400" dirty="0" smtClean="0">
                <a:solidFill>
                  <a:schemeClr val="tx1"/>
                </a:solidFill>
              </a:rPr>
              <a:t>像</a:t>
            </a:r>
            <a:r>
              <a:rPr lang="en-US" altLang="ja-JP" sz="2400" dirty="0" smtClean="0">
                <a:solidFill>
                  <a:schemeClr val="tx1"/>
                </a:solidFill>
              </a:rPr>
              <a:t>2</a:t>
            </a:r>
            <a:r>
              <a:rPr lang="ja-JP" altLang="en-US" sz="2400" dirty="0" smtClean="0">
                <a:solidFill>
                  <a:schemeClr val="tx1"/>
                </a:solidFill>
              </a:rPr>
              <a:t>）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ビームオンのまましばらく待ち，</a:t>
            </a:r>
            <a:r>
              <a:rPr lang="ja-JP" altLang="en-US" sz="2400" dirty="0">
                <a:solidFill>
                  <a:schemeClr val="tx1"/>
                </a:solidFill>
              </a:rPr>
              <a:t>スクリーンショットを</a:t>
            </a:r>
            <a:r>
              <a:rPr lang="ja-JP" altLang="en-US" sz="2400" dirty="0" smtClean="0">
                <a:solidFill>
                  <a:schemeClr val="tx1"/>
                </a:solidFill>
              </a:rPr>
              <a:t>保存</a:t>
            </a:r>
            <a:r>
              <a:rPr lang="ja-JP" altLang="en-US" sz="2400" dirty="0">
                <a:solidFill>
                  <a:schemeClr val="tx1"/>
                </a:solidFill>
              </a:rPr>
              <a:t>（</a:t>
            </a:r>
            <a:r>
              <a:rPr lang="en-US" altLang="ja-JP" sz="2400" dirty="0">
                <a:solidFill>
                  <a:schemeClr val="tx1"/>
                </a:solidFill>
              </a:rPr>
              <a:t>SEM</a:t>
            </a:r>
            <a:r>
              <a:rPr lang="ja-JP" altLang="en-US" sz="2400" dirty="0" smtClean="0">
                <a:solidFill>
                  <a:schemeClr val="tx1"/>
                </a:solidFill>
              </a:rPr>
              <a:t>像</a:t>
            </a:r>
            <a:r>
              <a:rPr lang="en-US" altLang="ja-JP" sz="2400" dirty="0" smtClean="0">
                <a:solidFill>
                  <a:schemeClr val="tx1"/>
                </a:solidFill>
              </a:rPr>
              <a:t>3</a:t>
            </a:r>
            <a:r>
              <a:rPr lang="ja-JP" altLang="en-US" sz="2400" dirty="0" smtClean="0">
                <a:solidFill>
                  <a:schemeClr val="tx1"/>
                </a:solidFill>
              </a:rPr>
              <a:t>）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en-US" altLang="ja-JP" sz="2400" dirty="0">
                <a:solidFill>
                  <a:schemeClr val="tx1"/>
                </a:solidFill>
              </a:rPr>
              <a:t>※1</a:t>
            </a:r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ブランキング電極でチャージアップ</a:t>
            </a:r>
            <a:r>
              <a:rPr lang="ja-JP" altLang="en-US" sz="2400" dirty="0">
                <a:solidFill>
                  <a:schemeClr val="tx1"/>
                </a:solidFill>
              </a:rPr>
              <a:t>が</a:t>
            </a:r>
            <a:r>
              <a:rPr lang="ja-JP" altLang="en-US" sz="2400" dirty="0" smtClean="0">
                <a:solidFill>
                  <a:schemeClr val="tx1"/>
                </a:solidFill>
              </a:rPr>
              <a:t>あったか調べるため、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marL="627063"/>
            <a:r>
              <a:rPr lang="ja-JP" altLang="en-US" sz="2400" dirty="0" smtClean="0">
                <a:solidFill>
                  <a:schemeClr val="tx1"/>
                </a:solidFill>
              </a:rPr>
              <a:t>サンプル上ではなく</a:t>
            </a:r>
            <a:r>
              <a:rPr lang="en-US" altLang="ja-JP" sz="2400" dirty="0" smtClean="0">
                <a:solidFill>
                  <a:schemeClr val="tx1"/>
                </a:solidFill>
              </a:rPr>
              <a:t>FC</a:t>
            </a:r>
            <a:r>
              <a:rPr lang="ja-JP" altLang="en-US" sz="2400" dirty="0" smtClean="0">
                <a:solidFill>
                  <a:schemeClr val="tx1"/>
                </a:solidFill>
              </a:rPr>
              <a:t>付近でテストを行う</a:t>
            </a:r>
            <a:endParaRPr lang="ja-JP" altLang="en-US" sz="2400" dirty="0">
              <a:solidFill>
                <a:schemeClr val="tx1"/>
              </a:solidFill>
            </a:endParaRPr>
          </a:p>
          <a:p>
            <a:endParaRPr lang="ja-JP" altLang="en-US" sz="2400" dirty="0">
              <a:solidFill>
                <a:schemeClr val="tx1"/>
              </a:solidFill>
            </a:endParaRPr>
          </a:p>
          <a:p>
            <a:pPr algn="ctr"/>
            <a:endParaRPr lang="ja-JP" altLang="en-US" sz="2400" dirty="0">
              <a:solidFill>
                <a:schemeClr val="tx1"/>
              </a:solidFill>
            </a:endParaRPr>
          </a:p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09809" y="1988840"/>
            <a:ext cx="5904656" cy="61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499944" y="3641883"/>
            <a:ext cx="6274559" cy="61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4427984" y="1742000"/>
            <a:ext cx="288032" cy="246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4429410" y="2468839"/>
            <a:ext cx="288032" cy="246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4451988" y="3221305"/>
            <a:ext cx="288032" cy="246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451988" y="3950511"/>
            <a:ext cx="288032" cy="246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4451988" y="4997768"/>
            <a:ext cx="288032" cy="246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07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55576" y="8018"/>
            <a:ext cx="7920880" cy="61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ファラデーカップ（</a:t>
            </a:r>
            <a:r>
              <a:rPr lang="en-US" altLang="ja-JP" sz="3200" dirty="0" smtClean="0">
                <a:solidFill>
                  <a:schemeClr val="tx1"/>
                </a:solidFill>
              </a:rPr>
              <a:t>FC)</a:t>
            </a:r>
            <a:r>
              <a:rPr lang="ja-JP" altLang="en-US" sz="3200" dirty="0" smtClean="0">
                <a:solidFill>
                  <a:schemeClr val="tx1"/>
                </a:solidFill>
              </a:rPr>
              <a:t>付近　</a:t>
            </a:r>
            <a:r>
              <a:rPr lang="en-US" altLang="ja-JP" sz="3200" dirty="0" smtClean="0">
                <a:solidFill>
                  <a:schemeClr val="tx1"/>
                </a:solidFill>
              </a:rPr>
              <a:t>SEM</a:t>
            </a:r>
            <a:r>
              <a:rPr lang="ja-JP" altLang="en-US" sz="3200" dirty="0" smtClean="0">
                <a:solidFill>
                  <a:schemeClr val="tx1"/>
                </a:solidFill>
              </a:rPr>
              <a:t>像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89122" y="2917797"/>
            <a:ext cx="2994724" cy="1322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SEM</a:t>
            </a:r>
            <a:r>
              <a:rPr lang="ja-JP" altLang="en-US" sz="2800" dirty="0" smtClean="0">
                <a:solidFill>
                  <a:schemeClr val="tx1"/>
                </a:solidFill>
              </a:rPr>
              <a:t>像 </a:t>
            </a:r>
            <a:r>
              <a:rPr lang="en-US" altLang="ja-JP" sz="2800" dirty="0" smtClean="0">
                <a:solidFill>
                  <a:schemeClr val="tx1"/>
                </a:solidFill>
              </a:rPr>
              <a:t>1</a:t>
            </a:r>
            <a:r>
              <a:rPr lang="ja-JP" altLang="en-US" sz="2800" dirty="0" smtClean="0">
                <a:solidFill>
                  <a:schemeClr val="tx1"/>
                </a:solidFill>
              </a:rPr>
              <a:t>：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ビームオフ前　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20,000</a:t>
            </a:r>
            <a:r>
              <a:rPr lang="ja-JP" altLang="en-US" sz="2800" dirty="0" smtClean="0">
                <a:solidFill>
                  <a:schemeClr val="tx1"/>
                </a:solidFill>
              </a:rPr>
              <a:t>倍　</a:t>
            </a:r>
            <a:r>
              <a:rPr lang="en-US" altLang="ja-JP" sz="2800" dirty="0">
                <a:solidFill>
                  <a:schemeClr val="tx1"/>
                </a:solidFill>
              </a:rPr>
              <a:t>(16:41)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24747" y="3007675"/>
            <a:ext cx="3257400" cy="154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SEM</a:t>
            </a:r>
            <a:r>
              <a:rPr lang="ja-JP" altLang="en-US" sz="2800" dirty="0" smtClean="0">
                <a:solidFill>
                  <a:schemeClr val="tx1"/>
                </a:solidFill>
              </a:rPr>
              <a:t>像 </a:t>
            </a:r>
            <a:r>
              <a:rPr lang="en-US" altLang="ja-JP" sz="2800" dirty="0" smtClean="0">
                <a:solidFill>
                  <a:schemeClr val="tx1"/>
                </a:solidFill>
              </a:rPr>
              <a:t>2:</a:t>
            </a: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約６分のビームオフ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後再度ビームオン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20,000</a:t>
            </a:r>
            <a:r>
              <a:rPr lang="ja-JP" altLang="en-US" sz="2800" dirty="0" smtClean="0">
                <a:solidFill>
                  <a:schemeClr val="tx1"/>
                </a:solidFill>
              </a:rPr>
              <a:t>倍（</a:t>
            </a:r>
            <a:r>
              <a:rPr lang="en-US" altLang="ja-JP" sz="2800" dirty="0" smtClean="0">
                <a:solidFill>
                  <a:schemeClr val="tx1"/>
                </a:solidFill>
              </a:rPr>
              <a:t>16:47</a:t>
            </a:r>
            <a:r>
              <a:rPr lang="ja-JP" altLang="en-US" sz="2800" dirty="0" smtClean="0">
                <a:solidFill>
                  <a:schemeClr val="tx1"/>
                </a:solidFill>
              </a:rPr>
              <a:t>）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" y="4764944"/>
            <a:ext cx="9143999" cy="1765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 smtClean="0">
                <a:solidFill>
                  <a:schemeClr val="tx1"/>
                </a:solidFill>
              </a:rPr>
              <a:t>ビームオフを行った後の像（</a:t>
            </a:r>
            <a:r>
              <a:rPr lang="en-US" altLang="ja-JP" sz="2800" dirty="0" smtClean="0">
                <a:solidFill>
                  <a:schemeClr val="tx1"/>
                </a:solidFill>
              </a:rPr>
              <a:t>SEM</a:t>
            </a:r>
            <a:r>
              <a:rPr lang="ja-JP" altLang="en-US" sz="2800" dirty="0" smtClean="0">
                <a:solidFill>
                  <a:schemeClr val="tx1"/>
                </a:solidFill>
              </a:rPr>
              <a:t>像</a:t>
            </a:r>
            <a:r>
              <a:rPr lang="en-US" altLang="ja-JP" sz="2800" dirty="0" smtClean="0">
                <a:solidFill>
                  <a:schemeClr val="tx1"/>
                </a:solidFill>
              </a:rPr>
              <a:t>2</a:t>
            </a:r>
            <a:r>
              <a:rPr lang="ja-JP" altLang="en-US" sz="2800" dirty="0" smtClean="0">
                <a:solidFill>
                  <a:schemeClr val="tx1"/>
                </a:solidFill>
              </a:rPr>
              <a:t>）は、ビームオフ前</a:t>
            </a:r>
            <a:r>
              <a:rPr lang="ja-JP" altLang="en-US" sz="2800" dirty="0">
                <a:solidFill>
                  <a:schemeClr val="tx1"/>
                </a:solidFill>
              </a:rPr>
              <a:t>（</a:t>
            </a:r>
            <a:r>
              <a:rPr lang="en-US" altLang="ja-JP" sz="2800" dirty="0">
                <a:solidFill>
                  <a:schemeClr val="tx1"/>
                </a:solidFill>
              </a:rPr>
              <a:t>SEM</a:t>
            </a:r>
            <a:r>
              <a:rPr lang="ja-JP" altLang="en-US" sz="2800" dirty="0">
                <a:solidFill>
                  <a:schemeClr val="tx1"/>
                </a:solidFill>
              </a:rPr>
              <a:t>像</a:t>
            </a:r>
            <a:r>
              <a:rPr lang="en-US" altLang="ja-JP" sz="2800" dirty="0">
                <a:solidFill>
                  <a:schemeClr val="tx1"/>
                </a:solidFill>
              </a:rPr>
              <a:t>1</a:t>
            </a:r>
            <a:r>
              <a:rPr lang="ja-JP" altLang="en-US" sz="2800" dirty="0" smtClean="0">
                <a:solidFill>
                  <a:schemeClr val="tx1"/>
                </a:solidFill>
              </a:rPr>
              <a:t>）とは位置がずれており、ビームオンのままにしておくと像が動いていく（</a:t>
            </a:r>
            <a:r>
              <a:rPr lang="en-US" altLang="ja-JP" sz="2800" dirty="0" smtClean="0">
                <a:solidFill>
                  <a:schemeClr val="tx1"/>
                </a:solidFill>
              </a:rPr>
              <a:t>SEM</a:t>
            </a:r>
            <a:r>
              <a:rPr lang="ja-JP" altLang="en-US" sz="2800" dirty="0" smtClean="0">
                <a:solidFill>
                  <a:schemeClr val="tx1"/>
                </a:solidFill>
              </a:rPr>
              <a:t>像</a:t>
            </a:r>
            <a:r>
              <a:rPr lang="en-US" altLang="ja-JP" sz="2800" dirty="0" smtClean="0">
                <a:solidFill>
                  <a:schemeClr val="tx1"/>
                </a:solidFill>
              </a:rPr>
              <a:t>3</a:t>
            </a:r>
            <a:r>
              <a:rPr lang="ja-JP" altLang="en-US" sz="2800" dirty="0" smtClean="0">
                <a:solidFill>
                  <a:schemeClr val="tx1"/>
                </a:solidFill>
              </a:rPr>
              <a:t>）</a:t>
            </a:r>
            <a:r>
              <a:rPr lang="ja-JP" altLang="en-US" sz="2800" dirty="0">
                <a:solidFill>
                  <a:schemeClr val="tx1"/>
                </a:solidFill>
              </a:rPr>
              <a:t>。ブランキング電極でチャージアップが起きて</a:t>
            </a:r>
            <a:r>
              <a:rPr lang="ja-JP" altLang="en-US" sz="2800" dirty="0" smtClean="0">
                <a:solidFill>
                  <a:schemeClr val="tx1"/>
                </a:solidFill>
              </a:rPr>
              <a:t>いると、</a:t>
            </a:r>
            <a:r>
              <a:rPr lang="ja-JP" altLang="en-US" sz="2800" dirty="0" smtClean="0">
                <a:solidFill>
                  <a:schemeClr val="tx1"/>
                </a:solidFill>
              </a:rPr>
              <a:t>この</a:t>
            </a:r>
            <a:r>
              <a:rPr lang="ja-JP" altLang="en-US" sz="2800" dirty="0" smtClean="0">
                <a:solidFill>
                  <a:schemeClr val="tx1"/>
                </a:solidFill>
              </a:rPr>
              <a:t>現象</a:t>
            </a:r>
            <a:r>
              <a:rPr lang="ja-JP" altLang="en-US" sz="2800" dirty="0" smtClean="0">
                <a:solidFill>
                  <a:schemeClr val="tx1"/>
                </a:solidFill>
              </a:rPr>
              <a:t>が発生する。</a:t>
            </a:r>
            <a:endParaRPr lang="en-US" altLang="ja-JP" sz="28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22" y="755622"/>
            <a:ext cx="2676525" cy="21621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566" y="803247"/>
            <a:ext cx="2628900" cy="21145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141" y="755622"/>
            <a:ext cx="2619375" cy="2105025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6260479" y="2981150"/>
            <a:ext cx="2846697" cy="154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SEM</a:t>
            </a:r>
            <a:r>
              <a:rPr lang="ja-JP" altLang="en-US" sz="2800" dirty="0" smtClean="0">
                <a:solidFill>
                  <a:schemeClr val="tx1"/>
                </a:solidFill>
              </a:rPr>
              <a:t>像 </a:t>
            </a:r>
            <a:r>
              <a:rPr lang="en-US" altLang="ja-JP" sz="2800" dirty="0">
                <a:solidFill>
                  <a:schemeClr val="tx1"/>
                </a:solidFill>
              </a:rPr>
              <a:t>3</a:t>
            </a:r>
            <a:r>
              <a:rPr lang="en-US" altLang="ja-JP" sz="2800" dirty="0" smtClean="0">
                <a:solidFill>
                  <a:schemeClr val="tx1"/>
                </a:solidFill>
              </a:rPr>
              <a:t>:</a:t>
            </a: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再ビームオンから約１分３０秒後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20,000</a:t>
            </a:r>
            <a:r>
              <a:rPr lang="ja-JP" altLang="en-US" sz="2800" dirty="0" smtClean="0">
                <a:solidFill>
                  <a:schemeClr val="tx1"/>
                </a:solidFill>
              </a:rPr>
              <a:t>倍（</a:t>
            </a:r>
            <a:r>
              <a:rPr lang="en-US" altLang="ja-JP" sz="2800" dirty="0" smtClean="0">
                <a:solidFill>
                  <a:schemeClr val="tx1"/>
                </a:solidFill>
              </a:rPr>
              <a:t>16:48</a:t>
            </a:r>
            <a:r>
              <a:rPr lang="ja-JP" altLang="en-US" sz="2800" dirty="0" smtClean="0">
                <a:solidFill>
                  <a:schemeClr val="tx1"/>
                </a:solidFill>
              </a:rPr>
              <a:t>）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6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55576" y="8018"/>
            <a:ext cx="7920880" cy="61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</a:rPr>
              <a:t>2019/3/7</a:t>
            </a:r>
            <a:r>
              <a:rPr lang="ja-JP" altLang="en-US" sz="3200" dirty="0" smtClean="0">
                <a:solidFill>
                  <a:schemeClr val="tx1"/>
                </a:solidFill>
              </a:rPr>
              <a:t>　ブランキング電極洗浄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5780" y="4396474"/>
            <a:ext cx="8676455" cy="1299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EBL</a:t>
            </a:r>
            <a:r>
              <a:rPr lang="ja-JP" altLang="en-US" sz="2800" dirty="0" smtClean="0">
                <a:solidFill>
                  <a:schemeClr val="tx1"/>
                </a:solidFill>
              </a:rPr>
              <a:t>装置から取り外したブランキング</a:t>
            </a:r>
            <a:r>
              <a:rPr lang="ja-JP" altLang="en-US" sz="2800" dirty="0">
                <a:solidFill>
                  <a:schemeClr val="tx1"/>
                </a:solidFill>
              </a:rPr>
              <a:t>電極用</a:t>
            </a:r>
            <a:r>
              <a:rPr lang="ja-JP" altLang="en-US" sz="2800" dirty="0" smtClean="0">
                <a:solidFill>
                  <a:schemeClr val="tx1"/>
                </a:solidFill>
              </a:rPr>
              <a:t>のフランジ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（左図）、および点線で囲まれたブランキング電極部付近の拡大図（右図）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90" y="1072440"/>
            <a:ext cx="4270294" cy="169645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059" y="692696"/>
            <a:ext cx="3655397" cy="3257950"/>
          </a:xfrm>
          <a:prstGeom prst="rect">
            <a:avLst/>
          </a:prstGeom>
          <a:ln w="50800">
            <a:solidFill>
              <a:srgbClr val="C00000"/>
            </a:solidFill>
            <a:prstDash val="dash"/>
          </a:ln>
        </p:spPr>
      </p:pic>
      <p:sp>
        <p:nvSpPr>
          <p:cNvPr id="6" name="正方形/長方形 5"/>
          <p:cNvSpPr/>
          <p:nvPr/>
        </p:nvSpPr>
        <p:spPr>
          <a:xfrm>
            <a:off x="4211960" y="1628800"/>
            <a:ext cx="432048" cy="504056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03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05780" y="8018"/>
            <a:ext cx="8370676" cy="61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</a:rPr>
              <a:t>2019/3/7</a:t>
            </a:r>
            <a:r>
              <a:rPr lang="ja-JP" altLang="en-US" sz="3200" dirty="0" smtClean="0">
                <a:solidFill>
                  <a:schemeClr val="tx1"/>
                </a:solidFill>
              </a:rPr>
              <a:t>　ブランキング電極　洗浄前後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15616" y="3818403"/>
            <a:ext cx="2970076" cy="1299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ブランキング電極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（洗浄前）</a:t>
            </a:r>
            <a:endParaRPr lang="en-US" altLang="ja-JP" sz="2800" dirty="0" smtClean="0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38" y="764704"/>
            <a:ext cx="3960440" cy="30522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464" y="764704"/>
            <a:ext cx="4239992" cy="305203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860032" y="3816740"/>
            <a:ext cx="2970076" cy="1299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ブランキング電極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（洗浄後）</a:t>
            </a:r>
            <a:endParaRPr lang="en-US" altLang="ja-JP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64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285</Words>
  <Application>Microsoft Office PowerPoint</Application>
  <PresentationFormat>画面に合わせる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Shimada-Lab</dc:creator>
  <cp:lastModifiedBy>守屋雅隆</cp:lastModifiedBy>
  <cp:revision>23</cp:revision>
  <dcterms:created xsi:type="dcterms:W3CDTF">2019-02-04T08:14:56Z</dcterms:created>
  <dcterms:modified xsi:type="dcterms:W3CDTF">2019-03-07T09:03:08Z</dcterms:modified>
</cp:coreProperties>
</file>